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9" r:id="rId14"/>
    <p:sldId id="267" r:id="rId15"/>
    <p:sldId id="270" r:id="rId16"/>
    <p:sldId id="272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3B96A-5ACA-469F-B02A-46A4D4559BCD}" type="doc">
      <dgm:prSet loTypeId="urn:microsoft.com/office/officeart/2011/layout/TabList#1" loCatId="list" qsTypeId="urn:microsoft.com/office/officeart/2005/8/quickstyle/simple1" qsCatId="simple" csTypeId="urn:microsoft.com/office/officeart/2005/8/colors/accent1_3" csCatId="accent1" phldr="1"/>
      <dgm:spPr/>
    </dgm:pt>
    <dgm:pt modelId="{4A341CA3-E2DB-42FE-9134-1AE7D09CB379}">
      <dgm:prSet phldrT="[Texto]" custT="1"/>
      <dgm:spPr/>
      <dgm:t>
        <a:bodyPr/>
        <a:lstStyle/>
        <a:p>
          <a:r>
            <a:rPr lang="es-MX" sz="2000" dirty="0" smtClean="0"/>
            <a:t>1</a:t>
          </a:r>
          <a:endParaRPr lang="es-MX" sz="2000" dirty="0"/>
        </a:p>
      </dgm:t>
    </dgm:pt>
    <dgm:pt modelId="{A566B23E-B58A-43A4-86D1-17FCF9FC74F0}" type="parTrans" cxnId="{DCA5A79E-E87D-4DBC-915E-BABE8E729ED3}">
      <dgm:prSet/>
      <dgm:spPr/>
      <dgm:t>
        <a:bodyPr/>
        <a:lstStyle/>
        <a:p>
          <a:endParaRPr lang="es-MX" sz="2000"/>
        </a:p>
      </dgm:t>
    </dgm:pt>
    <dgm:pt modelId="{6679A3EC-3B56-4CCD-9CB2-19FE306DC14F}" type="sibTrans" cxnId="{DCA5A79E-E87D-4DBC-915E-BABE8E729ED3}">
      <dgm:prSet/>
      <dgm:spPr/>
      <dgm:t>
        <a:bodyPr/>
        <a:lstStyle/>
        <a:p>
          <a:endParaRPr lang="es-MX" sz="2000"/>
        </a:p>
      </dgm:t>
    </dgm:pt>
    <dgm:pt modelId="{2DCCA94F-5982-4171-899D-C83DFAC2AB0C}">
      <dgm:prSet phldrT="[Texto]" custT="1"/>
      <dgm:spPr/>
      <dgm:t>
        <a:bodyPr/>
        <a:lstStyle/>
        <a:p>
          <a:r>
            <a:rPr lang="es-MX" sz="2000" dirty="0" smtClean="0"/>
            <a:t>2</a:t>
          </a:r>
          <a:endParaRPr lang="es-MX" sz="2000" dirty="0"/>
        </a:p>
      </dgm:t>
    </dgm:pt>
    <dgm:pt modelId="{4489129E-EBF2-488F-9CAA-6894408B34B3}" type="parTrans" cxnId="{60CC757E-0FDF-4371-9E13-0B033943EAFC}">
      <dgm:prSet/>
      <dgm:spPr/>
      <dgm:t>
        <a:bodyPr/>
        <a:lstStyle/>
        <a:p>
          <a:endParaRPr lang="es-MX" sz="2000"/>
        </a:p>
      </dgm:t>
    </dgm:pt>
    <dgm:pt modelId="{DFFBD3CF-7800-4714-B047-A61DE6BC3ABB}" type="sibTrans" cxnId="{60CC757E-0FDF-4371-9E13-0B033943EAFC}">
      <dgm:prSet/>
      <dgm:spPr/>
      <dgm:t>
        <a:bodyPr/>
        <a:lstStyle/>
        <a:p>
          <a:endParaRPr lang="es-MX" sz="2000"/>
        </a:p>
      </dgm:t>
    </dgm:pt>
    <dgm:pt modelId="{EC508099-72D7-47C4-88B0-E506CC9C8EA1}">
      <dgm:prSet phldrT="[Texto]" custT="1"/>
      <dgm:spPr/>
      <dgm:t>
        <a:bodyPr/>
        <a:lstStyle/>
        <a:p>
          <a:r>
            <a:rPr lang="es-MX" sz="2000" dirty="0" smtClean="0"/>
            <a:t>3</a:t>
          </a:r>
          <a:endParaRPr lang="es-MX" sz="2000" dirty="0"/>
        </a:p>
      </dgm:t>
    </dgm:pt>
    <dgm:pt modelId="{49910C6F-30DD-4182-9B41-76C0D8813C0D}" type="parTrans" cxnId="{3885F544-82F4-49FA-A072-AAC3943F7A67}">
      <dgm:prSet/>
      <dgm:spPr/>
      <dgm:t>
        <a:bodyPr/>
        <a:lstStyle/>
        <a:p>
          <a:endParaRPr lang="es-MX" sz="2000"/>
        </a:p>
      </dgm:t>
    </dgm:pt>
    <dgm:pt modelId="{E024FA50-CF1A-487C-81A8-D8B86B78030F}" type="sibTrans" cxnId="{3885F544-82F4-49FA-A072-AAC3943F7A67}">
      <dgm:prSet/>
      <dgm:spPr/>
      <dgm:t>
        <a:bodyPr/>
        <a:lstStyle/>
        <a:p>
          <a:endParaRPr lang="es-MX" sz="2000"/>
        </a:p>
      </dgm:t>
    </dgm:pt>
    <dgm:pt modelId="{BA311AE2-ED14-4FC8-BAA7-8889D0D48A8B}">
      <dgm:prSet phldrT="[Texto]" custT="1"/>
      <dgm:spPr/>
      <dgm:t>
        <a:bodyPr/>
        <a:lstStyle/>
        <a:p>
          <a:r>
            <a:rPr lang="es-MX" sz="2000" dirty="0" smtClean="0"/>
            <a:t>Funciones Sustantivas</a:t>
          </a:r>
          <a:endParaRPr lang="es-MX" sz="2000" dirty="0"/>
        </a:p>
      </dgm:t>
    </dgm:pt>
    <dgm:pt modelId="{C3FE2B11-64D4-4805-89F3-4102722BD5C0}" type="parTrans" cxnId="{F06F4D18-20BF-4575-A993-DF583C42B13C}">
      <dgm:prSet/>
      <dgm:spPr/>
      <dgm:t>
        <a:bodyPr/>
        <a:lstStyle/>
        <a:p>
          <a:endParaRPr lang="es-MX" sz="2000"/>
        </a:p>
      </dgm:t>
    </dgm:pt>
    <dgm:pt modelId="{C6CFEB82-277E-47A2-A658-56F5D03C75D1}" type="sibTrans" cxnId="{F06F4D18-20BF-4575-A993-DF583C42B13C}">
      <dgm:prSet/>
      <dgm:spPr/>
      <dgm:t>
        <a:bodyPr/>
        <a:lstStyle/>
        <a:p>
          <a:endParaRPr lang="es-MX" sz="2000"/>
        </a:p>
      </dgm:t>
    </dgm:pt>
    <dgm:pt modelId="{A25D0621-B025-4EBF-83FB-7C447A9929C2}">
      <dgm:prSet phldrT="[Texto]" custT="1"/>
      <dgm:spPr/>
      <dgm:t>
        <a:bodyPr/>
        <a:lstStyle/>
        <a:p>
          <a:r>
            <a:rPr lang="es-MX" sz="2000" dirty="0" smtClean="0"/>
            <a:t>Gastos de Representación</a:t>
          </a:r>
          <a:endParaRPr lang="es-MX" sz="2000" dirty="0"/>
        </a:p>
      </dgm:t>
    </dgm:pt>
    <dgm:pt modelId="{62F2ABAE-61E6-4313-88EC-19075406B398}" type="parTrans" cxnId="{26DE98AC-27F6-4F7C-BC67-F266A440C0E8}">
      <dgm:prSet/>
      <dgm:spPr/>
      <dgm:t>
        <a:bodyPr/>
        <a:lstStyle/>
        <a:p>
          <a:endParaRPr lang="es-MX" sz="2000"/>
        </a:p>
      </dgm:t>
    </dgm:pt>
    <dgm:pt modelId="{A7D87666-7460-418E-A5BA-0B9BAC3EF2E4}" type="sibTrans" cxnId="{26DE98AC-27F6-4F7C-BC67-F266A440C0E8}">
      <dgm:prSet/>
      <dgm:spPr/>
      <dgm:t>
        <a:bodyPr/>
        <a:lstStyle/>
        <a:p>
          <a:endParaRPr lang="es-MX" sz="2000"/>
        </a:p>
      </dgm:t>
    </dgm:pt>
    <dgm:pt modelId="{BE6DA686-CD0D-440F-894E-757170F5811D}">
      <dgm:prSet phldrT="[Texto]" custT="1"/>
      <dgm:spPr/>
      <dgm:t>
        <a:bodyPr/>
        <a:lstStyle/>
        <a:p>
          <a:r>
            <a:rPr lang="es-MX" sz="2000" dirty="0" smtClean="0"/>
            <a:t>Gastos administrativos</a:t>
          </a:r>
          <a:endParaRPr lang="es-MX" sz="2000" dirty="0"/>
        </a:p>
      </dgm:t>
    </dgm:pt>
    <dgm:pt modelId="{6EEFE575-17D3-4C88-8947-C54A16F9686C}" type="parTrans" cxnId="{145C4D2A-EA38-4C71-89BD-DF866E21A881}">
      <dgm:prSet/>
      <dgm:spPr/>
      <dgm:t>
        <a:bodyPr/>
        <a:lstStyle/>
        <a:p>
          <a:endParaRPr lang="es-MX" sz="2000"/>
        </a:p>
      </dgm:t>
    </dgm:pt>
    <dgm:pt modelId="{7F54749B-4EC5-4605-B3A9-9B4BAC017B16}" type="sibTrans" cxnId="{145C4D2A-EA38-4C71-89BD-DF866E21A881}">
      <dgm:prSet/>
      <dgm:spPr/>
      <dgm:t>
        <a:bodyPr/>
        <a:lstStyle/>
        <a:p>
          <a:endParaRPr lang="es-MX" sz="2000"/>
        </a:p>
      </dgm:t>
    </dgm:pt>
    <dgm:pt modelId="{A6D22D20-EF6A-466E-B510-9E819F68E22D}" type="pres">
      <dgm:prSet presAssocID="{FBF3B96A-5ACA-469F-B02A-46A4D4559BC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59DE5DED-1CF5-487C-B81B-208C5231A507}" type="pres">
      <dgm:prSet presAssocID="{4A341CA3-E2DB-42FE-9134-1AE7D09CB379}" presName="composite" presStyleCnt="0"/>
      <dgm:spPr/>
    </dgm:pt>
    <dgm:pt modelId="{CE601D0D-4B67-4376-AF09-267629E2C1A6}" type="pres">
      <dgm:prSet presAssocID="{4A341CA3-E2DB-42FE-9134-1AE7D09CB379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27CCAA-3C1D-4C9F-B404-A3F8443F1670}" type="pres">
      <dgm:prSet presAssocID="{4A341CA3-E2DB-42FE-9134-1AE7D09CB379}" presName="Parent" presStyleLbl="alignNode1" presStyleIdx="0" presStyleCnt="3" custScaleX="533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CEA7FA-DE5E-4736-8352-AA263CBC5AD1}" type="pres">
      <dgm:prSet presAssocID="{4A341CA3-E2DB-42FE-9134-1AE7D09CB379}" presName="Accent" presStyleLbl="parChTrans1D1" presStyleIdx="0" presStyleCnt="3"/>
      <dgm:spPr/>
    </dgm:pt>
    <dgm:pt modelId="{E2ADC289-D274-440C-AB4D-B25C4A233D26}" type="pres">
      <dgm:prSet presAssocID="{6679A3EC-3B56-4CCD-9CB2-19FE306DC14F}" presName="sibTrans" presStyleCnt="0"/>
      <dgm:spPr/>
    </dgm:pt>
    <dgm:pt modelId="{4DAB09CC-E536-47A2-A1A3-2ACD51F20E29}" type="pres">
      <dgm:prSet presAssocID="{2DCCA94F-5982-4171-899D-C83DFAC2AB0C}" presName="composite" presStyleCnt="0"/>
      <dgm:spPr/>
    </dgm:pt>
    <dgm:pt modelId="{AE18ED09-9357-4B59-AEA4-EF1AF98B1BDB}" type="pres">
      <dgm:prSet presAssocID="{2DCCA94F-5982-4171-899D-C83DFAC2AB0C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746C5E-F568-4890-8781-A22D039045BF}" type="pres">
      <dgm:prSet presAssocID="{2DCCA94F-5982-4171-899D-C83DFAC2AB0C}" presName="Parent" presStyleLbl="alignNode1" presStyleIdx="1" presStyleCnt="3" custScaleX="5569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23F73C-7E44-4FB7-8E03-B424D21FC329}" type="pres">
      <dgm:prSet presAssocID="{2DCCA94F-5982-4171-899D-C83DFAC2AB0C}" presName="Accent" presStyleLbl="parChTrans1D1" presStyleIdx="1" presStyleCnt="3"/>
      <dgm:spPr/>
    </dgm:pt>
    <dgm:pt modelId="{1E5759A0-2AD1-417B-911B-286D8BABA93E}" type="pres">
      <dgm:prSet presAssocID="{DFFBD3CF-7800-4714-B047-A61DE6BC3ABB}" presName="sibTrans" presStyleCnt="0"/>
      <dgm:spPr/>
    </dgm:pt>
    <dgm:pt modelId="{F48CA01F-E2B0-4ABA-8D35-5CE67177F56E}" type="pres">
      <dgm:prSet presAssocID="{EC508099-72D7-47C4-88B0-E506CC9C8EA1}" presName="composite" presStyleCnt="0"/>
      <dgm:spPr/>
    </dgm:pt>
    <dgm:pt modelId="{9B224FFD-1160-4F9E-A34C-A66C97C23FC2}" type="pres">
      <dgm:prSet presAssocID="{EC508099-72D7-47C4-88B0-E506CC9C8EA1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765122-9CAD-41B4-8338-6781C1F78A37}" type="pres">
      <dgm:prSet presAssocID="{EC508099-72D7-47C4-88B0-E506CC9C8EA1}" presName="Parent" presStyleLbl="alignNode1" presStyleIdx="2" presStyleCnt="3" custScaleX="5569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8C18B6-6723-4B07-B490-995346F78B62}" type="pres">
      <dgm:prSet presAssocID="{EC508099-72D7-47C4-88B0-E506CC9C8EA1}" presName="Accent" presStyleLbl="parChTrans1D1" presStyleIdx="2" presStyleCnt="3"/>
      <dgm:spPr/>
    </dgm:pt>
  </dgm:ptLst>
  <dgm:cxnLst>
    <dgm:cxn modelId="{3885F544-82F4-49FA-A072-AAC3943F7A67}" srcId="{FBF3B96A-5ACA-469F-B02A-46A4D4559BCD}" destId="{EC508099-72D7-47C4-88B0-E506CC9C8EA1}" srcOrd="2" destOrd="0" parTransId="{49910C6F-30DD-4182-9B41-76C0D8813C0D}" sibTransId="{E024FA50-CF1A-487C-81A8-D8B86B78030F}"/>
    <dgm:cxn modelId="{145C4D2A-EA38-4C71-89BD-DF866E21A881}" srcId="{EC508099-72D7-47C4-88B0-E506CC9C8EA1}" destId="{BE6DA686-CD0D-440F-894E-757170F5811D}" srcOrd="0" destOrd="0" parTransId="{6EEFE575-17D3-4C88-8947-C54A16F9686C}" sibTransId="{7F54749B-4EC5-4605-B3A9-9B4BAC017B16}"/>
    <dgm:cxn modelId="{9A23F558-D31A-47AB-B5A5-928BC2A50F2A}" type="presOf" srcId="{FBF3B96A-5ACA-469F-B02A-46A4D4559BCD}" destId="{A6D22D20-EF6A-466E-B510-9E819F68E22D}" srcOrd="0" destOrd="0" presId="urn:microsoft.com/office/officeart/2011/layout/TabList#1"/>
    <dgm:cxn modelId="{E3E2660A-4C8B-40A2-A94B-F6FDEB791B4C}" type="presOf" srcId="{EC508099-72D7-47C4-88B0-E506CC9C8EA1}" destId="{0A765122-9CAD-41B4-8338-6781C1F78A37}" srcOrd="0" destOrd="0" presId="urn:microsoft.com/office/officeart/2011/layout/TabList#1"/>
    <dgm:cxn modelId="{DCA5A79E-E87D-4DBC-915E-BABE8E729ED3}" srcId="{FBF3B96A-5ACA-469F-B02A-46A4D4559BCD}" destId="{4A341CA3-E2DB-42FE-9134-1AE7D09CB379}" srcOrd="0" destOrd="0" parTransId="{A566B23E-B58A-43A4-86D1-17FCF9FC74F0}" sibTransId="{6679A3EC-3B56-4CCD-9CB2-19FE306DC14F}"/>
    <dgm:cxn modelId="{A5E1E1F3-7431-43C3-A4FB-9FA909A502DF}" type="presOf" srcId="{A25D0621-B025-4EBF-83FB-7C447A9929C2}" destId="{AE18ED09-9357-4B59-AEA4-EF1AF98B1BDB}" srcOrd="0" destOrd="0" presId="urn:microsoft.com/office/officeart/2011/layout/TabList#1"/>
    <dgm:cxn modelId="{ACBDA214-06B6-4D1D-AFBB-942DE4F2BC1D}" type="presOf" srcId="{4A341CA3-E2DB-42FE-9134-1AE7D09CB379}" destId="{CC27CCAA-3C1D-4C9F-B404-A3F8443F1670}" srcOrd="0" destOrd="0" presId="urn:microsoft.com/office/officeart/2011/layout/TabList#1"/>
    <dgm:cxn modelId="{26DE98AC-27F6-4F7C-BC67-F266A440C0E8}" srcId="{2DCCA94F-5982-4171-899D-C83DFAC2AB0C}" destId="{A25D0621-B025-4EBF-83FB-7C447A9929C2}" srcOrd="0" destOrd="0" parTransId="{62F2ABAE-61E6-4313-88EC-19075406B398}" sibTransId="{A7D87666-7460-418E-A5BA-0B9BAC3EF2E4}"/>
    <dgm:cxn modelId="{722B2B76-2338-4705-95EA-F12A5D0A54F5}" type="presOf" srcId="{BE6DA686-CD0D-440F-894E-757170F5811D}" destId="{9B224FFD-1160-4F9E-A34C-A66C97C23FC2}" srcOrd="0" destOrd="0" presId="urn:microsoft.com/office/officeart/2011/layout/TabList#1"/>
    <dgm:cxn modelId="{60CC757E-0FDF-4371-9E13-0B033943EAFC}" srcId="{FBF3B96A-5ACA-469F-B02A-46A4D4559BCD}" destId="{2DCCA94F-5982-4171-899D-C83DFAC2AB0C}" srcOrd="1" destOrd="0" parTransId="{4489129E-EBF2-488F-9CAA-6894408B34B3}" sibTransId="{DFFBD3CF-7800-4714-B047-A61DE6BC3ABB}"/>
    <dgm:cxn modelId="{F06F4D18-20BF-4575-A993-DF583C42B13C}" srcId="{4A341CA3-E2DB-42FE-9134-1AE7D09CB379}" destId="{BA311AE2-ED14-4FC8-BAA7-8889D0D48A8B}" srcOrd="0" destOrd="0" parTransId="{C3FE2B11-64D4-4805-89F3-4102722BD5C0}" sibTransId="{C6CFEB82-277E-47A2-A658-56F5D03C75D1}"/>
    <dgm:cxn modelId="{33CD590C-B7F5-4D65-BB3B-4BA25F47D021}" type="presOf" srcId="{2DCCA94F-5982-4171-899D-C83DFAC2AB0C}" destId="{75746C5E-F568-4890-8781-A22D039045BF}" srcOrd="0" destOrd="0" presId="urn:microsoft.com/office/officeart/2011/layout/TabList#1"/>
    <dgm:cxn modelId="{9E9D8F8A-16AA-4761-902C-A638E6CBFE89}" type="presOf" srcId="{BA311AE2-ED14-4FC8-BAA7-8889D0D48A8B}" destId="{CE601D0D-4B67-4376-AF09-267629E2C1A6}" srcOrd="0" destOrd="0" presId="urn:microsoft.com/office/officeart/2011/layout/TabList#1"/>
    <dgm:cxn modelId="{9F0FE910-E0EF-4BFE-82F5-F0692A361C51}" type="presParOf" srcId="{A6D22D20-EF6A-466E-B510-9E819F68E22D}" destId="{59DE5DED-1CF5-487C-B81B-208C5231A507}" srcOrd="0" destOrd="0" presId="urn:microsoft.com/office/officeart/2011/layout/TabList#1"/>
    <dgm:cxn modelId="{2DBA097A-1182-49D5-A036-9442DF73606B}" type="presParOf" srcId="{59DE5DED-1CF5-487C-B81B-208C5231A507}" destId="{CE601D0D-4B67-4376-AF09-267629E2C1A6}" srcOrd="0" destOrd="0" presId="urn:microsoft.com/office/officeart/2011/layout/TabList#1"/>
    <dgm:cxn modelId="{9D43D1A3-86DD-4F55-8FD1-5DFBCCECF50A}" type="presParOf" srcId="{59DE5DED-1CF5-487C-B81B-208C5231A507}" destId="{CC27CCAA-3C1D-4C9F-B404-A3F8443F1670}" srcOrd="1" destOrd="0" presId="urn:microsoft.com/office/officeart/2011/layout/TabList#1"/>
    <dgm:cxn modelId="{005420CB-F60B-4816-9E9F-7F82AFCE4779}" type="presParOf" srcId="{59DE5DED-1CF5-487C-B81B-208C5231A507}" destId="{92CEA7FA-DE5E-4736-8352-AA263CBC5AD1}" srcOrd="2" destOrd="0" presId="urn:microsoft.com/office/officeart/2011/layout/TabList#1"/>
    <dgm:cxn modelId="{3027EE73-A262-4B12-9C9A-A15D99105FC4}" type="presParOf" srcId="{A6D22D20-EF6A-466E-B510-9E819F68E22D}" destId="{E2ADC289-D274-440C-AB4D-B25C4A233D26}" srcOrd="1" destOrd="0" presId="urn:microsoft.com/office/officeart/2011/layout/TabList#1"/>
    <dgm:cxn modelId="{732D8F3D-E751-4836-8681-0250101C114C}" type="presParOf" srcId="{A6D22D20-EF6A-466E-B510-9E819F68E22D}" destId="{4DAB09CC-E536-47A2-A1A3-2ACD51F20E29}" srcOrd="2" destOrd="0" presId="urn:microsoft.com/office/officeart/2011/layout/TabList#1"/>
    <dgm:cxn modelId="{80B259CA-1726-4078-B6D4-5DC953D9B5DD}" type="presParOf" srcId="{4DAB09CC-E536-47A2-A1A3-2ACD51F20E29}" destId="{AE18ED09-9357-4B59-AEA4-EF1AF98B1BDB}" srcOrd="0" destOrd="0" presId="urn:microsoft.com/office/officeart/2011/layout/TabList#1"/>
    <dgm:cxn modelId="{881D0315-C913-4183-A56D-98E5ADA9EA39}" type="presParOf" srcId="{4DAB09CC-E536-47A2-A1A3-2ACD51F20E29}" destId="{75746C5E-F568-4890-8781-A22D039045BF}" srcOrd="1" destOrd="0" presId="urn:microsoft.com/office/officeart/2011/layout/TabList#1"/>
    <dgm:cxn modelId="{AA719BE1-0151-4759-80A2-1EA512ECAA65}" type="presParOf" srcId="{4DAB09CC-E536-47A2-A1A3-2ACD51F20E29}" destId="{ED23F73C-7E44-4FB7-8E03-B424D21FC329}" srcOrd="2" destOrd="0" presId="urn:microsoft.com/office/officeart/2011/layout/TabList#1"/>
    <dgm:cxn modelId="{C209049B-600F-4B7E-9EA8-20EB835A559F}" type="presParOf" srcId="{A6D22D20-EF6A-466E-B510-9E819F68E22D}" destId="{1E5759A0-2AD1-417B-911B-286D8BABA93E}" srcOrd="3" destOrd="0" presId="urn:microsoft.com/office/officeart/2011/layout/TabList#1"/>
    <dgm:cxn modelId="{6CE7B19A-4705-433D-9B31-AD0C08D76D78}" type="presParOf" srcId="{A6D22D20-EF6A-466E-B510-9E819F68E22D}" destId="{F48CA01F-E2B0-4ABA-8D35-5CE67177F56E}" srcOrd="4" destOrd="0" presId="urn:microsoft.com/office/officeart/2011/layout/TabList#1"/>
    <dgm:cxn modelId="{DE5F3371-C8C5-4F8C-BD47-B58018F3CC8E}" type="presParOf" srcId="{F48CA01F-E2B0-4ABA-8D35-5CE67177F56E}" destId="{9B224FFD-1160-4F9E-A34C-A66C97C23FC2}" srcOrd="0" destOrd="0" presId="urn:microsoft.com/office/officeart/2011/layout/TabList#1"/>
    <dgm:cxn modelId="{AF805FED-71EE-4A95-A87B-4A5A266EDB57}" type="presParOf" srcId="{F48CA01F-E2B0-4ABA-8D35-5CE67177F56E}" destId="{0A765122-9CAD-41B4-8338-6781C1F78A37}" srcOrd="1" destOrd="0" presId="urn:microsoft.com/office/officeart/2011/layout/TabList#1"/>
    <dgm:cxn modelId="{B6FB1DE2-70FF-45F5-A605-7220B415F468}" type="presParOf" srcId="{F48CA01F-E2B0-4ABA-8D35-5CE67177F56E}" destId="{B48C18B6-6723-4B07-B490-995346F78B62}" srcOrd="2" destOrd="0" presId="urn:microsoft.com/office/officeart/2011/layout/Tab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C18B6-6723-4B07-B490-995346F78B62}">
      <dsp:nvSpPr>
        <dsp:cNvPr id="0" name=""/>
        <dsp:cNvSpPr/>
      </dsp:nvSpPr>
      <dsp:spPr>
        <a:xfrm>
          <a:off x="0" y="3336211"/>
          <a:ext cx="5319111" cy="0"/>
        </a:xfrm>
        <a:prstGeom prst="line">
          <a:avLst/>
        </a:pr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3F73C-7E44-4FB7-8E03-B424D21FC329}">
      <dsp:nvSpPr>
        <dsp:cNvPr id="0" name=""/>
        <dsp:cNvSpPr/>
      </dsp:nvSpPr>
      <dsp:spPr>
        <a:xfrm>
          <a:off x="0" y="2206242"/>
          <a:ext cx="5319111" cy="0"/>
        </a:xfrm>
        <a:prstGeom prst="line">
          <a:avLst/>
        </a:pr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EA7FA-DE5E-4736-8352-AA263CBC5AD1}">
      <dsp:nvSpPr>
        <dsp:cNvPr id="0" name=""/>
        <dsp:cNvSpPr/>
      </dsp:nvSpPr>
      <dsp:spPr>
        <a:xfrm>
          <a:off x="0" y="1076273"/>
          <a:ext cx="5319111" cy="0"/>
        </a:xfrm>
        <a:prstGeom prst="line">
          <a:avLst/>
        </a:pr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01D0D-4B67-4376-AF09-267629E2C1A6}">
      <dsp:nvSpPr>
        <dsp:cNvPr id="0" name=""/>
        <dsp:cNvSpPr/>
      </dsp:nvSpPr>
      <dsp:spPr>
        <a:xfrm>
          <a:off x="1382968" y="112"/>
          <a:ext cx="3936142" cy="107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Funciones Sustantivas</a:t>
          </a:r>
          <a:endParaRPr lang="es-MX" sz="2000" kern="1200" dirty="0"/>
        </a:p>
      </dsp:txBody>
      <dsp:txXfrm>
        <a:off x="1382968" y="112"/>
        <a:ext cx="3936142" cy="1076160"/>
      </dsp:txXfrm>
    </dsp:sp>
    <dsp:sp modelId="{CC27CCAA-3C1D-4C9F-B404-A3F8443F1670}">
      <dsp:nvSpPr>
        <dsp:cNvPr id="0" name=""/>
        <dsp:cNvSpPr/>
      </dsp:nvSpPr>
      <dsp:spPr>
        <a:xfrm>
          <a:off x="322819" y="112"/>
          <a:ext cx="737329" cy="107616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1</a:t>
          </a:r>
          <a:endParaRPr lang="es-MX" sz="2000" kern="1200" dirty="0"/>
        </a:p>
      </dsp:txBody>
      <dsp:txXfrm>
        <a:off x="358819" y="36112"/>
        <a:ext cx="665329" cy="1040160"/>
      </dsp:txXfrm>
    </dsp:sp>
    <dsp:sp modelId="{AE18ED09-9357-4B59-AEA4-EF1AF98B1BDB}">
      <dsp:nvSpPr>
        <dsp:cNvPr id="0" name=""/>
        <dsp:cNvSpPr/>
      </dsp:nvSpPr>
      <dsp:spPr>
        <a:xfrm>
          <a:off x="1382968" y="1130081"/>
          <a:ext cx="3936142" cy="107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Gastos de Representación</a:t>
          </a:r>
          <a:endParaRPr lang="es-MX" sz="2000" kern="1200" dirty="0"/>
        </a:p>
      </dsp:txBody>
      <dsp:txXfrm>
        <a:off x="1382968" y="1130081"/>
        <a:ext cx="3936142" cy="1076160"/>
      </dsp:txXfrm>
    </dsp:sp>
    <dsp:sp modelId="{75746C5E-F568-4890-8781-A22D039045BF}">
      <dsp:nvSpPr>
        <dsp:cNvPr id="0" name=""/>
        <dsp:cNvSpPr/>
      </dsp:nvSpPr>
      <dsp:spPr>
        <a:xfrm>
          <a:off x="306341" y="1130081"/>
          <a:ext cx="770285" cy="107616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shade val="80000"/>
            <a:hueOff val="0"/>
            <a:satOff val="0"/>
            <a:lumOff val="21047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210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2</a:t>
          </a:r>
          <a:endParaRPr lang="es-MX" sz="2000" kern="1200" dirty="0"/>
        </a:p>
      </dsp:txBody>
      <dsp:txXfrm>
        <a:off x="343950" y="1167690"/>
        <a:ext cx="695067" cy="1038551"/>
      </dsp:txXfrm>
    </dsp:sp>
    <dsp:sp modelId="{9B224FFD-1160-4F9E-A34C-A66C97C23FC2}">
      <dsp:nvSpPr>
        <dsp:cNvPr id="0" name=""/>
        <dsp:cNvSpPr/>
      </dsp:nvSpPr>
      <dsp:spPr>
        <a:xfrm>
          <a:off x="1382968" y="2260050"/>
          <a:ext cx="3936142" cy="107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Gastos administrativos</a:t>
          </a:r>
          <a:endParaRPr lang="es-MX" sz="2000" kern="1200" dirty="0"/>
        </a:p>
      </dsp:txBody>
      <dsp:txXfrm>
        <a:off x="1382968" y="2260050"/>
        <a:ext cx="3936142" cy="1076160"/>
      </dsp:txXfrm>
    </dsp:sp>
    <dsp:sp modelId="{0A765122-9CAD-41B4-8338-6781C1F78A37}">
      <dsp:nvSpPr>
        <dsp:cNvPr id="0" name=""/>
        <dsp:cNvSpPr/>
      </dsp:nvSpPr>
      <dsp:spPr>
        <a:xfrm>
          <a:off x="306341" y="2260050"/>
          <a:ext cx="770285" cy="107616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shade val="80000"/>
            <a:hueOff val="0"/>
            <a:satOff val="0"/>
            <a:lumOff val="42093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420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3</a:t>
          </a:r>
          <a:endParaRPr lang="es-MX" sz="2000" kern="1200" dirty="0"/>
        </a:p>
      </dsp:txBody>
      <dsp:txXfrm>
        <a:off x="343950" y="2297659"/>
        <a:ext cx="695067" cy="1038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#1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89392-B48A-46E5-B96B-C534A1C27DC8}" type="datetimeFigureOut">
              <a:rPr lang="es-MX" smtClean="0"/>
              <a:t>22/06/2017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A4B2D-4455-4349-8D90-B9E6010FCC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14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GUÍA: ELABORACIÓN P3E 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51093" y="5601730"/>
            <a:ext cx="2253520" cy="301932"/>
          </a:xfrm>
        </p:spPr>
        <p:txBody>
          <a:bodyPr>
            <a:normAutofit/>
          </a:bodyPr>
          <a:lstStyle/>
          <a:p>
            <a:r>
              <a:rPr lang="es-MX" sz="1200" dirty="0" smtClean="0"/>
              <a:t>COPLACS NOVIEMBRE 2016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14092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937" t="24523" r="27279" b="28925"/>
          <a:stretch/>
        </p:blipFill>
        <p:spPr>
          <a:xfrm>
            <a:off x="2901404" y="1276865"/>
            <a:ext cx="5929559" cy="400358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3545" r="1242" b="3545"/>
          <a:stretch/>
        </p:blipFill>
        <p:spPr bwMode="auto">
          <a:xfrm>
            <a:off x="5000367" y="2323071"/>
            <a:ext cx="6565557" cy="217478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36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49" t="43155" b="40617"/>
          <a:stretch/>
        </p:blipFill>
        <p:spPr>
          <a:xfrm>
            <a:off x="1227439" y="1117624"/>
            <a:ext cx="10322010" cy="21116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8878" t="30743" r="19780" b="33982"/>
          <a:stretch/>
        </p:blipFill>
        <p:spPr>
          <a:xfrm>
            <a:off x="3809510" y="1361736"/>
            <a:ext cx="5701717" cy="30032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9481" t="22954" r="40567" b="26352"/>
          <a:stretch/>
        </p:blipFill>
        <p:spPr>
          <a:xfrm>
            <a:off x="5474179" y="1890478"/>
            <a:ext cx="2879992" cy="4116040"/>
          </a:xfrm>
          <a:prstGeom prst="rect">
            <a:avLst/>
          </a:prstGeom>
        </p:spPr>
      </p:pic>
      <p:sp>
        <p:nvSpPr>
          <p:cNvPr id="8" name="18 Rectángulo"/>
          <p:cNvSpPr/>
          <p:nvPr/>
        </p:nvSpPr>
        <p:spPr>
          <a:xfrm>
            <a:off x="6994792" y="3095538"/>
            <a:ext cx="4382305" cy="32045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 Particular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Expresión cualitativa del propósito de una etapa particular </a:t>
            </a: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la realización del objetivo general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67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2691543" y="707845"/>
            <a:ext cx="859165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Elaboración de objetivos :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348081" y="1235204"/>
            <a:ext cx="8935112" cy="27831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ES" sz="2200" dirty="0" smtClean="0"/>
              <a:t>El objetivo de un proyecto debe ser un enunciado breve que defina en forma clara y específica los resultados a lograr. Es la expresión cualitativa de lo que se pretende alcanzar.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2200" dirty="0" smtClean="0"/>
              <a:t> </a:t>
            </a:r>
          </a:p>
          <a:p>
            <a:pPr algn="just">
              <a:spcBef>
                <a:spcPts val="0"/>
              </a:spcBef>
            </a:pPr>
            <a:r>
              <a:rPr lang="es-ES" sz="2200" dirty="0" smtClean="0"/>
              <a:t>Debe responde a las competencias esenciales implícitas en la misión y visión de la dependencia. </a:t>
            </a:r>
          </a:p>
          <a:p>
            <a:pPr algn="just">
              <a:spcBef>
                <a:spcPts val="0"/>
              </a:spcBef>
            </a:pPr>
            <a:endParaRPr lang="es-ES" sz="2200" dirty="0" smtClean="0"/>
          </a:p>
          <a:p>
            <a:pPr algn="just">
              <a:spcBef>
                <a:spcPts val="0"/>
              </a:spcBef>
            </a:pPr>
            <a:r>
              <a:rPr lang="es-ES" sz="2200" dirty="0" smtClean="0"/>
              <a:t> Debe expresar la finalidad y no el medio.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2200" dirty="0" smtClean="0"/>
          </a:p>
          <a:p>
            <a:pPr algn="just"/>
            <a:endParaRPr lang="es-ES" sz="22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691544" y="4272825"/>
            <a:ext cx="8153400" cy="199855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itchFamily="2" charset="2"/>
              <a:buNone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Los objetivos deben tener las siguientes características:</a:t>
            </a:r>
          </a:p>
          <a:p>
            <a:pPr algn="just">
              <a:spcBef>
                <a:spcPts val="0"/>
              </a:spcBef>
            </a:pPr>
            <a:endParaRPr lang="es-ES" sz="2000" dirty="0" smtClean="0"/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800" b="1" dirty="0" smtClean="0"/>
              <a:t>Coherencia 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800" b="1" dirty="0" smtClean="0"/>
              <a:t>Enfocado en las finalidades y no en los medios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800" b="1" dirty="0" smtClean="0"/>
              <a:t>Mensurables o empíricamente registrables a lo largo del tiempo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800" b="1" dirty="0"/>
              <a:t>Ser </a:t>
            </a:r>
            <a:r>
              <a:rPr lang="es-ES" sz="1800" b="1" dirty="0" smtClean="0"/>
              <a:t>comprensible, factible, flexible y aceptable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1800" b="1" dirty="0" smtClean="0"/>
              <a:t>Contar con un carácter obligatorio</a:t>
            </a:r>
          </a:p>
        </p:txBody>
      </p:sp>
    </p:spTree>
    <p:extLst>
      <p:ext uri="{BB962C8B-B14F-4D97-AF65-F5344CB8AC3E}">
        <p14:creationId xmlns:p14="http://schemas.microsoft.com/office/powerpoint/2010/main" val="1050502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604492" y="635323"/>
            <a:ext cx="56960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Verbos comunes para la realización de objetivos</a:t>
            </a:r>
            <a:endParaRPr lang="es-MX" b="1" dirty="0"/>
          </a:p>
        </p:txBody>
      </p:sp>
      <p:graphicFrame>
        <p:nvGraphicFramePr>
          <p:cNvPr id="5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300753"/>
              </p:ext>
            </p:extLst>
          </p:nvPr>
        </p:nvGraphicFramePr>
        <p:xfrm>
          <a:off x="1869817" y="1363057"/>
          <a:ext cx="4720452" cy="5227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484"/>
                <a:gridCol w="1573484"/>
                <a:gridCol w="1573484"/>
              </a:tblGrid>
              <a:tr h="30602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CONOCIMIENTO</a:t>
                      </a:r>
                      <a:endParaRPr lang="es-MX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06029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Anotar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Escoger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Reunir</a:t>
                      </a:r>
                      <a:endParaRPr lang="es-MX" sz="1500" dirty="0"/>
                    </a:p>
                  </a:txBody>
                  <a:tcPr/>
                </a:tc>
              </a:tr>
              <a:tr h="306029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Citar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Identificar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Recopilar</a:t>
                      </a:r>
                      <a:endParaRPr lang="es-MX" sz="1500" dirty="0"/>
                    </a:p>
                  </a:txBody>
                  <a:tcPr/>
                </a:tc>
              </a:tr>
              <a:tr h="506721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Clasificar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Indicar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Seleccionar</a:t>
                      </a:r>
                    </a:p>
                  </a:txBody>
                  <a:tcPr/>
                </a:tc>
              </a:tr>
              <a:tr h="306029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Combinar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Informar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Señalar</a:t>
                      </a:r>
                    </a:p>
                  </a:txBody>
                  <a:tcPr/>
                </a:tc>
              </a:tr>
              <a:tr h="306029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Adquirir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Listar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500" dirty="0" smtClean="0"/>
                    </a:p>
                  </a:txBody>
                  <a:tcPr/>
                </a:tc>
              </a:tr>
              <a:tr h="506721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Completar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Medir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500" dirty="0" smtClean="0"/>
                    </a:p>
                  </a:txBody>
                  <a:tcPr/>
                </a:tc>
              </a:tr>
              <a:tr h="306029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Computar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Nominar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500" dirty="0" smtClean="0"/>
                    </a:p>
                  </a:txBody>
                  <a:tcPr/>
                </a:tc>
              </a:tr>
              <a:tr h="306029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Conocer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Preparar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500" dirty="0" smtClean="0"/>
                    </a:p>
                  </a:txBody>
                  <a:tcPr/>
                </a:tc>
              </a:tr>
              <a:tr h="306029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Describir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Recalcar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500" dirty="0" smtClean="0"/>
                    </a:p>
                  </a:txBody>
                  <a:tcPr/>
                </a:tc>
              </a:tr>
              <a:tr h="506721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Encontrar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Reconocer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500" dirty="0" smtClean="0"/>
                    </a:p>
                  </a:txBody>
                  <a:tcPr/>
                </a:tc>
              </a:tr>
              <a:tr h="306029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Enumerar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Registrar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500" dirty="0" smtClean="0"/>
                    </a:p>
                  </a:txBody>
                  <a:tcPr/>
                </a:tc>
              </a:tr>
              <a:tr h="506721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Enunciar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Reproducir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500" dirty="0" smtClean="0"/>
                    </a:p>
                  </a:txBody>
                  <a:tcPr/>
                </a:tc>
              </a:tr>
              <a:tr h="306029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Formular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Reponer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5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791125"/>
              </p:ext>
            </p:extLst>
          </p:nvPr>
        </p:nvGraphicFramePr>
        <p:xfrm>
          <a:off x="7545859" y="1363057"/>
          <a:ext cx="4179519" cy="404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173"/>
                <a:gridCol w="1393173"/>
                <a:gridCol w="1393173"/>
              </a:tblGrid>
              <a:tr h="349753">
                <a:tc gridSpan="3"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APLICACIÓN</a:t>
                      </a:r>
                      <a:endParaRPr lang="es-MX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Actuar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Diagramar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Experimentar</a:t>
                      </a:r>
                      <a:endParaRPr lang="es-MX" sz="1500" dirty="0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Adoptar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Dramatizar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Explicar</a:t>
                      </a:r>
                      <a:endParaRPr lang="es-MX" sz="1500" dirty="0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Afianzar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Efectuar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Localizar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Afirmar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Ejecutar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Obtener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Aplicar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Emplear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Practicar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Apoyar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Encontrar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Predecir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Calcular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Ensayar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Programar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Caracterizar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Enseñar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Realizar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Construir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Esbozar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Representar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Demostrar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Escoger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5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08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/>
          <p:nvPr/>
        </p:nvSpPr>
        <p:spPr>
          <a:xfrm>
            <a:off x="3604492" y="635323"/>
            <a:ext cx="56960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Verbos comunes para la realización de objetivos</a:t>
            </a:r>
            <a:endParaRPr lang="es-MX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921105"/>
              </p:ext>
            </p:extLst>
          </p:nvPr>
        </p:nvGraphicFramePr>
        <p:xfrm>
          <a:off x="1744409" y="1665724"/>
          <a:ext cx="4532824" cy="4197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545"/>
                <a:gridCol w="1743394"/>
                <a:gridCol w="1481885"/>
              </a:tblGrid>
              <a:tr h="349753"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ANÁLISIS</a:t>
                      </a:r>
                      <a:endParaRPr lang="es-MX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Agrupar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Construir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Diseñar</a:t>
                      </a:r>
                      <a:endParaRPr lang="es-MX" sz="1600" dirty="0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Analizar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Contrastar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Distinguir</a:t>
                      </a:r>
                      <a:endParaRPr lang="es-MX" sz="1600" dirty="0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Asociar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Crear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Establecer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Calcular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Debatir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Estudiar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Catalogar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Definir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Generalizar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Clasificar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Descomponer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Razonar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Combinar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Descubrir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Organizar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Comparar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Desglosar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Razonar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Componer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Detectar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Resumir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Concluir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Diferenciar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Seleccionar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Conducir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Discriminar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075448"/>
              </p:ext>
            </p:extLst>
          </p:nvPr>
        </p:nvGraphicFramePr>
        <p:xfrm>
          <a:off x="6960973" y="1677129"/>
          <a:ext cx="4217773" cy="3497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626"/>
                <a:gridCol w="1268088"/>
                <a:gridCol w="1461059"/>
              </a:tblGrid>
              <a:tr h="349753"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COMPROMISO</a:t>
                      </a:r>
                      <a:endParaRPr lang="es-MX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Colocar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Especificar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Interpretar</a:t>
                      </a:r>
                      <a:endParaRPr lang="es-MX" sz="1600" dirty="0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Combinar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Explicar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Justificar</a:t>
                      </a:r>
                      <a:endParaRPr lang="es-MX" sz="1600" dirty="0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Comentar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Exponer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Modificar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Comprender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Formular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Organizar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Clasificar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Expresar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Relacionar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Contrastar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Identificar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Revisar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Convenir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Ilustrar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Traducir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Describir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Indicar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Ubicar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Diagramar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Informar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1103" t="22971" r="32135" b="26945"/>
          <a:stretch/>
        </p:blipFill>
        <p:spPr>
          <a:xfrm>
            <a:off x="1392195" y="914400"/>
            <a:ext cx="7430530" cy="5694423"/>
          </a:xfrm>
          <a:prstGeom prst="rect">
            <a:avLst/>
          </a:prstGeom>
        </p:spPr>
      </p:pic>
      <p:sp>
        <p:nvSpPr>
          <p:cNvPr id="5" name="21 Rectángulo"/>
          <p:cNvSpPr/>
          <p:nvPr/>
        </p:nvSpPr>
        <p:spPr>
          <a:xfrm>
            <a:off x="5254707" y="1802250"/>
            <a:ext cx="6633912" cy="3117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chemeClr val="tx1"/>
                </a:solidFill>
              </a:rPr>
              <a:t>Indicador</a:t>
            </a:r>
          </a:p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</a:rPr>
              <a:t>Mide el avance del objetivo particular</a:t>
            </a:r>
          </a:p>
          <a:p>
            <a:pPr algn="ctr">
              <a:defRPr/>
            </a:pPr>
            <a:endParaRPr lang="es-ES" sz="2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" sz="2400" b="1" dirty="0">
                <a:solidFill>
                  <a:schemeClr val="tx1"/>
                </a:solidFill>
              </a:rPr>
              <a:t>Meta</a:t>
            </a:r>
          </a:p>
          <a:p>
            <a:pPr algn="ctr">
              <a:defRPr/>
            </a:pPr>
            <a:r>
              <a:rPr lang="es-ES" sz="2000" dirty="0">
                <a:solidFill>
                  <a:schemeClr val="tx1"/>
                </a:solidFill>
              </a:rPr>
              <a:t>Valor numérico que se pretende alcanzar en un tiempo señalado acorde con el alcance del objetivo particular y con los recursos programados en las partidas de objeto de gasto</a:t>
            </a:r>
          </a:p>
        </p:txBody>
      </p:sp>
    </p:spTree>
    <p:extLst>
      <p:ext uri="{BB962C8B-B14F-4D97-AF65-F5344CB8AC3E}">
        <p14:creationId xmlns:p14="http://schemas.microsoft.com/office/powerpoint/2010/main" val="79639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735114"/>
              </p:ext>
            </p:extLst>
          </p:nvPr>
        </p:nvGraphicFramePr>
        <p:xfrm>
          <a:off x="1540474" y="1278755"/>
          <a:ext cx="10025451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674"/>
                <a:gridCol w="2421827"/>
                <a:gridCol w="1826773"/>
                <a:gridCol w="1003034"/>
                <a:gridCol w="981143"/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OBJ. GENERAL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OBJ. PARTICULAR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INDICADOR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VALOR INICIAL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VALOR META</a:t>
                      </a:r>
                      <a:endParaRPr lang="es-MX" sz="14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Apoyar a estudiantes de la carrera de abogado para que participen en estancia de investigación, prácticas profesionales como parte de su formación académica-profesional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Ayudar </a:t>
                      </a: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alumnos para que participen en estancias de investigación o prácticas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alumnos en estancias de investigación o prácticas profesionales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</a:p>
                    <a:p>
                      <a:pPr algn="ctr"/>
                      <a:endParaRPr lang="es-MX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Fortalecer la cultura de colaboración entre las Instituciones de Educación Superior y Centros de Investigación integrantes del Programa, a través de la movilidad de estudiantes y de la divulgación de productos científicos y tecnológicos.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Apoyar la movilidad de estudiantes y la divulgación de productos científicos y tecnológicos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Número de alumnos</a:t>
                      </a:r>
                      <a:r>
                        <a:rPr lang="es-MX" sz="1200" baseline="0" dirty="0" smtClean="0"/>
                        <a:t> beneficiados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15</a:t>
                      </a:r>
                      <a:endParaRPr lang="es-MX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actividades de vinculación y extensión para promover el desarrollo de la región</a:t>
                      </a:r>
                    </a:p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Fortalecer la vinculación del Departamento de XXX con el sector productivo agropecuario, público y social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proyectos de vinculación con el sector productivo y social</a:t>
                      </a:r>
                    </a:p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s-MX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Ofertar servicios de laboratorio de calidad para apoyo del sector agropecuario de la región Costa Sur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Atender la demanda de servicio de análisis de suelo y agua del sector agropecuario de la región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servicios del laboratorio realizados/ número de servicios del laboratorio solicitados) 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39115" y="81860"/>
            <a:ext cx="3328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EJEMPLOS….</a:t>
            </a:r>
            <a:endParaRPr lang="es-MX" sz="3000" b="1" cap="sm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685536" y="635858"/>
            <a:ext cx="6161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MATRIZ DE </a:t>
            </a:r>
            <a:r>
              <a:rPr lang="es-MX" sz="24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CONSISTENCIA</a:t>
            </a:r>
            <a:endParaRPr lang="es-MX" sz="2400" b="1" cap="sm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5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885860"/>
              </p:ext>
            </p:extLst>
          </p:nvPr>
        </p:nvGraphicFramePr>
        <p:xfrm>
          <a:off x="1548712" y="1579602"/>
          <a:ext cx="971241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534"/>
                <a:gridCol w="2352607"/>
                <a:gridCol w="2053049"/>
                <a:gridCol w="971715"/>
                <a:gridCol w="950507"/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OBJ. GENERAL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OBJ. PARTICULAR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INDICADOR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VALOR INICIAL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VALOR META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CONSOLIDAR LA FORMACIÓN INTEGRAL DEL ESTUDIANTE DE LA CARRERA DE XXXX, MEJORANDO EL PROGRAMA DE TUTORIAS CON NUEVAS ESTRATEGIAS PROPUESTAS EN EVENTOS NACIONALES E INTERNACIONALES EN ASPECTOS TUTORIALES Y DE FORMACIÓN INTEGRAL</a:t>
                      </a:r>
                      <a:r>
                        <a:rPr lang="es-MX" sz="1200" b="1" dirty="0" smtClean="0"/>
                        <a:t> </a:t>
                      </a:r>
                      <a:r>
                        <a:rPr lang="es-MX" sz="1200" u="sng" dirty="0" smtClean="0"/>
                        <a:t>Y </a:t>
                      </a:r>
                      <a:r>
                        <a:rPr lang="es-MX" sz="1200" b="0" i="1" u="sng" dirty="0" smtClean="0">
                          <a:effectLst/>
                        </a:rPr>
                        <a:t>OTORGAR EFICIENTEMENTE LOS SERVICIOS Y TRAMITES PARA LOS ESTUDIANTES DE LA CARRERA.</a:t>
                      </a:r>
                      <a:endParaRPr lang="es-MX" sz="1200" b="0" i="1" u="sng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ADQUIRIR NUEVAS TÉCNICAS Y ESTRATEGIAS PARA REALIZAR CON MAYOR EFICACIA EL PROGRAMA DE TUTORIAS Y CONTRIBUIR A LA FORMACIÓN INTEGRAL DE LOS ESTUDIANTES DE LA CARRERA DE XXXX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 smtClean="0"/>
                        <a:t>REALIZAR</a:t>
                      </a:r>
                      <a:r>
                        <a:rPr lang="es-MX" sz="1200" dirty="0" smtClean="0"/>
                        <a:t> UN PLAN ESTRATEGICO DONDE SE ORGANICE Y SE DIURECCIONE LA FORMACIÓN INTEGRAL DE LOS ESTUDIANTES APOYANDOSE EN PROYECTOS DE INDUCCIÓN, Y FORMACIÓN DE VALORES.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1</a:t>
                      </a:r>
                    </a:p>
                    <a:p>
                      <a:endParaRPr lang="es-MX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INCREMENTAR EL ÍNDICE DE TITULACIÓN POR MEDIO DE SEMINARIOS DE TITULACIÓN.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 smtClean="0"/>
                        <a:t>CONTRATACIÓN </a:t>
                      </a:r>
                      <a:r>
                        <a:rPr lang="es-MX" sz="1200" dirty="0" smtClean="0"/>
                        <a:t>DE APOYO DE SERVICIOS PROFESIONALES Y TÉCNICOS PARA LA REALIZACIÓN DEL SEMINARIO DE TITULACIÓN. 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 smtClean="0"/>
                        <a:t>INCREMENTAR</a:t>
                      </a:r>
                      <a:r>
                        <a:rPr lang="es-MX" sz="1200" dirty="0" smtClean="0"/>
                        <a:t> LA TITULACIÓN EN LOS ALUMNOS DE LA CARRERA DE LICENCIADOS EN XXXX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26</a:t>
                      </a:r>
                      <a:endParaRPr lang="es-MX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215978" y="321276"/>
            <a:ext cx="7562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EJEMPLOS DONDE NO HAY CONSISTENCIA O ESTÁN MAL REDACTADOS</a:t>
            </a:r>
            <a:endParaRPr lang="es-MX" sz="3000" b="1" cap="sm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91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088" t="30465" r="13981" b="34183"/>
          <a:stretch/>
        </p:blipFill>
        <p:spPr>
          <a:xfrm>
            <a:off x="1458097" y="461318"/>
            <a:ext cx="9094315" cy="3534033"/>
          </a:xfrm>
          <a:prstGeom prst="rect">
            <a:avLst/>
          </a:prstGeom>
        </p:spPr>
      </p:pic>
      <p:sp>
        <p:nvSpPr>
          <p:cNvPr id="5" name="21 Rectángulo"/>
          <p:cNvSpPr/>
          <p:nvPr/>
        </p:nvSpPr>
        <p:spPr>
          <a:xfrm>
            <a:off x="5346356" y="3200399"/>
            <a:ext cx="5469925" cy="2075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500" b="1" dirty="0">
                <a:solidFill>
                  <a:schemeClr val="tx1"/>
                </a:solidFill>
              </a:rPr>
              <a:t>Partidas de objeto de gasto</a:t>
            </a:r>
          </a:p>
          <a:p>
            <a:pPr algn="ctr">
              <a:defRPr/>
            </a:pPr>
            <a:endParaRPr lang="es-ES" sz="2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" sz="2200" dirty="0">
                <a:solidFill>
                  <a:schemeClr val="tx1"/>
                </a:solidFill>
              </a:rPr>
              <a:t>Recursos monetarios para asegurar el cumplimiento de los objetivos particulares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9268" t="31330" r="39926" b="35381"/>
          <a:stretch/>
        </p:blipFill>
        <p:spPr>
          <a:xfrm>
            <a:off x="1359243" y="2228334"/>
            <a:ext cx="3987113" cy="358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94942" y="1515762"/>
            <a:ext cx="8915400" cy="203474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dirty="0"/>
              <a:t>El sistema P3e nace como un proceso integral y en línea, basado en la </a:t>
            </a:r>
            <a:r>
              <a:rPr lang="es-MX" b="1" dirty="0"/>
              <a:t>p</a:t>
            </a:r>
            <a:r>
              <a:rPr lang="es-MX" dirty="0"/>
              <a:t>laneación, </a:t>
            </a:r>
            <a:r>
              <a:rPr lang="es-MX" b="1" dirty="0"/>
              <a:t>p</a:t>
            </a:r>
            <a:r>
              <a:rPr lang="es-MX" dirty="0"/>
              <a:t>rogramación, </a:t>
            </a:r>
            <a:r>
              <a:rPr lang="es-MX" b="1" dirty="0"/>
              <a:t>p</a:t>
            </a:r>
            <a:r>
              <a:rPr lang="es-MX" dirty="0"/>
              <a:t>resupuestación y </a:t>
            </a:r>
            <a:r>
              <a:rPr lang="es-MX" b="1" dirty="0"/>
              <a:t>e</a:t>
            </a:r>
            <a:r>
              <a:rPr lang="es-MX" dirty="0"/>
              <a:t>valuación de la administración, que integra el modelo académico bajo el principio del subsidio en todos los niveles de la Red Universitaria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70205" y="402406"/>
            <a:ext cx="2237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Sistema  P3e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5906" r="8129" b="7865"/>
          <a:stretch/>
        </p:blipFill>
        <p:spPr>
          <a:xfrm>
            <a:off x="3484530" y="3089189"/>
            <a:ext cx="5695176" cy="300681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978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670" y="2001795"/>
            <a:ext cx="8327102" cy="3778250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100649" y="591761"/>
            <a:ext cx="8229600" cy="8572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ct val="50000"/>
              </a:spcBef>
            </a:pPr>
            <a:endParaRPr lang="es-E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algn="r">
              <a:spcBef>
                <a:spcPct val="50000"/>
              </a:spcBef>
            </a:pPr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Planeación, Programación, </a:t>
            </a:r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</a:rPr>
              <a:t>Presupuestación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 y Evaluación</a:t>
            </a:r>
            <a:endParaRPr lang="es-MX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0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51871" y="1087911"/>
            <a:ext cx="3127490" cy="569321"/>
          </a:xfrm>
          <a:prstGeom prst="rect">
            <a:avLst/>
          </a:prstGeom>
          <a:solidFill>
            <a:schemeClr val="bg1">
              <a:alpha val="10196"/>
            </a:schemeClr>
          </a:solidFill>
          <a:ln w="3175" algn="ctr">
            <a:noFill/>
            <a:miter lim="800000"/>
            <a:headEnd/>
            <a:tailEnd/>
          </a:ln>
        </p:spPr>
        <p:txBody>
          <a:bodyPr lIns="40500" tIns="67500" bIns="2700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MX" sz="30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proyectos</a:t>
            </a:r>
          </a:p>
          <a:p>
            <a:pPr algn="l" eaLnBrk="1" hangingPunct="1"/>
            <a:endParaRPr lang="es-MX" sz="1050" b="1" dirty="0">
              <a:solidFill>
                <a:srgbClr val="D61A0C"/>
              </a:solidFill>
            </a:endParaRPr>
          </a:p>
        </p:txBody>
      </p:sp>
      <p:graphicFrame>
        <p:nvGraphicFramePr>
          <p:cNvPr id="5" name="2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785156"/>
              </p:ext>
            </p:extLst>
          </p:nvPr>
        </p:nvGraphicFramePr>
        <p:xfrm>
          <a:off x="2589213" y="2133600"/>
          <a:ext cx="5319111" cy="3336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69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79828" y="1120346"/>
            <a:ext cx="8915400" cy="2166551"/>
          </a:xfrm>
        </p:spPr>
        <p:txBody>
          <a:bodyPr/>
          <a:lstStyle/>
          <a:p>
            <a:pPr algn="just"/>
            <a:r>
              <a:rPr lang="es-MX" altLang="es-MX" b="1" dirty="0">
                <a:ea typeface="Calibri" pitchFamily="34" charset="0"/>
                <a:cs typeface="Helvetica" pitchFamily="34" charset="0"/>
              </a:rPr>
              <a:t>¿Qué es un proyecto </a:t>
            </a:r>
            <a:r>
              <a:rPr lang="es-MX" altLang="es-MX" b="1" dirty="0" smtClean="0">
                <a:ea typeface="Calibri" pitchFamily="34" charset="0"/>
                <a:cs typeface="Helvetica" pitchFamily="34" charset="0"/>
              </a:rPr>
              <a:t>P3e?</a:t>
            </a:r>
            <a:endParaRPr lang="es-MX" altLang="es-MX" b="1" dirty="0">
              <a:ea typeface="Calibri" pitchFamily="34" charset="0"/>
              <a:cs typeface="Helvetica" pitchFamily="34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s-MX" dirty="0" smtClean="0"/>
              <a:t>Conjunto </a:t>
            </a:r>
            <a:r>
              <a:rPr lang="es-MX" dirty="0"/>
              <a:t>de objetivos particulares alineados al PDI 2014-2030 y a los Planes de Desarrollo de las Entidades de Red donde se realiza la programación del gasto en las diferentes partidas del clasificador armonizado cuya finalidad es configurar la </a:t>
            </a:r>
            <a:r>
              <a:rPr lang="es-MX" b="1" dirty="0"/>
              <a:t>realización concreta de un determinado propósito.</a:t>
            </a:r>
            <a:endParaRPr lang="es-MX" dirty="0"/>
          </a:p>
          <a:p>
            <a:pPr marL="0" indent="0">
              <a:lnSpc>
                <a:spcPct val="150000"/>
              </a:lnSpc>
              <a:buNone/>
            </a:pPr>
            <a:endParaRPr lang="es-MX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622163" y="327736"/>
            <a:ext cx="725961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" altLang="es-MX" sz="30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Definición  y elementos básicos de un proyecto</a:t>
            </a:r>
            <a:endParaRPr lang="en-US" altLang="es-MX" sz="3000" b="1" cap="sm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51 Rectángulo"/>
          <p:cNvSpPr/>
          <p:nvPr/>
        </p:nvSpPr>
        <p:spPr>
          <a:xfrm>
            <a:off x="2679828" y="3343076"/>
            <a:ext cx="8803718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Objetivo </a:t>
            </a:r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general</a:t>
            </a:r>
            <a:endParaRPr lang="es-MX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17 Rectángulo"/>
          <p:cNvSpPr/>
          <p:nvPr/>
        </p:nvSpPr>
        <p:spPr>
          <a:xfrm>
            <a:off x="2679828" y="3627855"/>
            <a:ext cx="8803718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Justificación</a:t>
            </a:r>
          </a:p>
        </p:txBody>
      </p:sp>
      <p:sp>
        <p:nvSpPr>
          <p:cNvPr id="8" name="18 Rectángulo"/>
          <p:cNvSpPr/>
          <p:nvPr/>
        </p:nvSpPr>
        <p:spPr>
          <a:xfrm>
            <a:off x="2881145" y="4478636"/>
            <a:ext cx="1004047" cy="4235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dirty="0">
                <a:solidFill>
                  <a:schemeClr val="tx1"/>
                </a:solidFill>
              </a:rPr>
              <a:t>Objetivo específico 1</a:t>
            </a:r>
          </a:p>
        </p:txBody>
      </p:sp>
      <p:sp>
        <p:nvSpPr>
          <p:cNvPr id="9" name="19 Rectángulo"/>
          <p:cNvSpPr/>
          <p:nvPr/>
        </p:nvSpPr>
        <p:spPr>
          <a:xfrm>
            <a:off x="4908356" y="4521334"/>
            <a:ext cx="1004047" cy="4235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dirty="0">
                <a:solidFill>
                  <a:schemeClr val="tx1"/>
                </a:solidFill>
              </a:rPr>
              <a:t>Objetivo específico 2</a:t>
            </a:r>
          </a:p>
        </p:txBody>
      </p:sp>
      <p:sp>
        <p:nvSpPr>
          <p:cNvPr id="10" name="20 Rectángulo"/>
          <p:cNvSpPr/>
          <p:nvPr/>
        </p:nvSpPr>
        <p:spPr>
          <a:xfrm>
            <a:off x="7137527" y="4496531"/>
            <a:ext cx="1004047" cy="4235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dirty="0">
                <a:solidFill>
                  <a:schemeClr val="tx1"/>
                </a:solidFill>
              </a:rPr>
              <a:t>Objetivo específico 3</a:t>
            </a:r>
          </a:p>
        </p:txBody>
      </p:sp>
      <p:sp>
        <p:nvSpPr>
          <p:cNvPr id="11" name="21 Rectángulo"/>
          <p:cNvSpPr/>
          <p:nvPr/>
        </p:nvSpPr>
        <p:spPr>
          <a:xfrm>
            <a:off x="9391413" y="4478636"/>
            <a:ext cx="1004047" cy="4235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dirty="0">
                <a:solidFill>
                  <a:schemeClr val="tx1"/>
                </a:solidFill>
              </a:rPr>
              <a:t>Objetivo específico 4</a:t>
            </a:r>
          </a:p>
        </p:txBody>
      </p:sp>
      <p:sp>
        <p:nvSpPr>
          <p:cNvPr id="13" name="22 Flecha arriba y abajo"/>
          <p:cNvSpPr/>
          <p:nvPr/>
        </p:nvSpPr>
        <p:spPr>
          <a:xfrm rot="2750164">
            <a:off x="3151585" y="3839174"/>
            <a:ext cx="255241" cy="621122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4" name="24 Flecha arriba y abajo"/>
          <p:cNvSpPr/>
          <p:nvPr/>
        </p:nvSpPr>
        <p:spPr>
          <a:xfrm>
            <a:off x="5506662" y="4043548"/>
            <a:ext cx="258762" cy="303213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5" name="24 Flecha arriba y abajo"/>
          <p:cNvSpPr/>
          <p:nvPr/>
        </p:nvSpPr>
        <p:spPr>
          <a:xfrm>
            <a:off x="7510170" y="4074834"/>
            <a:ext cx="258762" cy="303213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6" name="22 Flecha arriba y abajo"/>
          <p:cNvSpPr/>
          <p:nvPr/>
        </p:nvSpPr>
        <p:spPr>
          <a:xfrm rot="7147580">
            <a:off x="9155685" y="3956441"/>
            <a:ext cx="242937" cy="559733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7" name="33 Rectángulo"/>
          <p:cNvSpPr/>
          <p:nvPr/>
        </p:nvSpPr>
        <p:spPr>
          <a:xfrm>
            <a:off x="3248739" y="5581198"/>
            <a:ext cx="669719" cy="2685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19" name="33 Rectángulo"/>
          <p:cNvSpPr/>
          <p:nvPr/>
        </p:nvSpPr>
        <p:spPr>
          <a:xfrm>
            <a:off x="2527128" y="5581198"/>
            <a:ext cx="669719" cy="2685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20" name="33 Rectángulo"/>
          <p:cNvSpPr/>
          <p:nvPr/>
        </p:nvSpPr>
        <p:spPr>
          <a:xfrm>
            <a:off x="4660380" y="5582132"/>
            <a:ext cx="669719" cy="2685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21" name="33 Rectángulo"/>
          <p:cNvSpPr/>
          <p:nvPr/>
        </p:nvSpPr>
        <p:spPr>
          <a:xfrm>
            <a:off x="5410380" y="5581198"/>
            <a:ext cx="669719" cy="2685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22" name="33 Rectángulo"/>
          <p:cNvSpPr/>
          <p:nvPr/>
        </p:nvSpPr>
        <p:spPr>
          <a:xfrm>
            <a:off x="6969832" y="5581198"/>
            <a:ext cx="669719" cy="2685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23" name="33 Rectángulo"/>
          <p:cNvSpPr/>
          <p:nvPr/>
        </p:nvSpPr>
        <p:spPr>
          <a:xfrm>
            <a:off x="7747728" y="5581197"/>
            <a:ext cx="669719" cy="2685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24" name="33 Rectángulo"/>
          <p:cNvSpPr/>
          <p:nvPr/>
        </p:nvSpPr>
        <p:spPr>
          <a:xfrm>
            <a:off x="9211261" y="5581196"/>
            <a:ext cx="669719" cy="2685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25" name="33 Rectángulo"/>
          <p:cNvSpPr/>
          <p:nvPr/>
        </p:nvSpPr>
        <p:spPr>
          <a:xfrm>
            <a:off x="9979733" y="5581196"/>
            <a:ext cx="669719" cy="2685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26" name="29 Llamada de flecha hacia arriba"/>
          <p:cNvSpPr/>
          <p:nvPr/>
        </p:nvSpPr>
        <p:spPr>
          <a:xfrm>
            <a:off x="3837944" y="4902218"/>
            <a:ext cx="1028472" cy="468414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dirty="0"/>
              <a:t>Resultado 1</a:t>
            </a:r>
          </a:p>
          <a:p>
            <a:pPr algn="ctr">
              <a:defRPr/>
            </a:pPr>
            <a:r>
              <a:rPr lang="es-MX" sz="1000" dirty="0"/>
              <a:t>(indicadores)</a:t>
            </a:r>
          </a:p>
        </p:txBody>
      </p:sp>
      <p:sp>
        <p:nvSpPr>
          <p:cNvPr id="27" name="30 Llamada de flecha hacia arriba"/>
          <p:cNvSpPr/>
          <p:nvPr/>
        </p:nvSpPr>
        <p:spPr>
          <a:xfrm>
            <a:off x="5954343" y="4902219"/>
            <a:ext cx="1043284" cy="468414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dirty="0"/>
              <a:t>Resultado 2</a:t>
            </a:r>
          </a:p>
          <a:p>
            <a:pPr algn="ctr">
              <a:defRPr/>
            </a:pPr>
            <a:r>
              <a:rPr lang="es-MX" sz="1000" dirty="0"/>
              <a:t>(Indicadores)</a:t>
            </a:r>
          </a:p>
        </p:txBody>
      </p:sp>
      <p:sp>
        <p:nvSpPr>
          <p:cNvPr id="28" name="31 Llamada de flecha hacia arriba"/>
          <p:cNvSpPr/>
          <p:nvPr/>
        </p:nvSpPr>
        <p:spPr>
          <a:xfrm>
            <a:off x="8159793" y="4944917"/>
            <a:ext cx="1051468" cy="444132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dirty="0"/>
              <a:t>Resultado 3</a:t>
            </a:r>
          </a:p>
          <a:p>
            <a:pPr algn="ctr">
              <a:defRPr/>
            </a:pPr>
            <a:r>
              <a:rPr lang="es-MX" sz="1000" dirty="0"/>
              <a:t>(Indicadores)</a:t>
            </a:r>
          </a:p>
        </p:txBody>
      </p:sp>
      <p:sp>
        <p:nvSpPr>
          <p:cNvPr id="30" name="32 Llamada de flecha hacia arriba"/>
          <p:cNvSpPr/>
          <p:nvPr/>
        </p:nvSpPr>
        <p:spPr>
          <a:xfrm>
            <a:off x="10395460" y="4902218"/>
            <a:ext cx="1088086" cy="469639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dirty="0"/>
              <a:t>Resultado  4 </a:t>
            </a:r>
          </a:p>
          <a:p>
            <a:pPr algn="ctr">
              <a:defRPr/>
            </a:pPr>
            <a:r>
              <a:rPr lang="es-MX" sz="1000" dirty="0"/>
              <a:t>(Indicadores)</a:t>
            </a:r>
          </a:p>
        </p:txBody>
      </p:sp>
      <p:sp>
        <p:nvSpPr>
          <p:cNvPr id="31" name="54 Flecha curvada hacia arriba"/>
          <p:cNvSpPr/>
          <p:nvPr/>
        </p:nvSpPr>
        <p:spPr>
          <a:xfrm>
            <a:off x="3537989" y="6087366"/>
            <a:ext cx="1416424" cy="208430"/>
          </a:xfrm>
          <a:prstGeom prst="curvedUpArrow">
            <a:avLst>
              <a:gd name="adj1" fmla="val 25000"/>
              <a:gd name="adj2" fmla="val 89789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32" name="54 Flecha curvada hacia arriba"/>
          <p:cNvSpPr/>
          <p:nvPr/>
        </p:nvSpPr>
        <p:spPr>
          <a:xfrm>
            <a:off x="5737038" y="6079435"/>
            <a:ext cx="1416424" cy="208430"/>
          </a:xfrm>
          <a:prstGeom prst="curvedUpArrow">
            <a:avLst>
              <a:gd name="adj1" fmla="val 25000"/>
              <a:gd name="adj2" fmla="val 89789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33" name="54 Flecha curvada hacia arriba"/>
          <p:cNvSpPr/>
          <p:nvPr/>
        </p:nvSpPr>
        <p:spPr>
          <a:xfrm>
            <a:off x="8265341" y="6050132"/>
            <a:ext cx="1416424" cy="208430"/>
          </a:xfrm>
          <a:prstGeom prst="curvedUpArrow">
            <a:avLst>
              <a:gd name="adj1" fmla="val 25000"/>
              <a:gd name="adj2" fmla="val 89789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34" name="42 Flecha arriba y abajo"/>
          <p:cNvSpPr/>
          <p:nvPr/>
        </p:nvSpPr>
        <p:spPr>
          <a:xfrm>
            <a:off x="2820107" y="5190686"/>
            <a:ext cx="134937" cy="241697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5" name="42 Flecha arriba y abajo"/>
          <p:cNvSpPr/>
          <p:nvPr/>
        </p:nvSpPr>
        <p:spPr>
          <a:xfrm>
            <a:off x="3537989" y="5196779"/>
            <a:ext cx="134937" cy="241697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6" name="42 Flecha arriba y abajo"/>
          <p:cNvSpPr/>
          <p:nvPr/>
        </p:nvSpPr>
        <p:spPr>
          <a:xfrm>
            <a:off x="5009619" y="5223273"/>
            <a:ext cx="134937" cy="241697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7" name="42 Flecha arriba y abajo"/>
          <p:cNvSpPr/>
          <p:nvPr/>
        </p:nvSpPr>
        <p:spPr>
          <a:xfrm>
            <a:off x="5593634" y="5223273"/>
            <a:ext cx="134937" cy="241697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8" name="42 Flecha arriba y abajo"/>
          <p:cNvSpPr/>
          <p:nvPr/>
        </p:nvSpPr>
        <p:spPr>
          <a:xfrm>
            <a:off x="7920367" y="5226949"/>
            <a:ext cx="134937" cy="241697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9" name="42 Flecha arriba y abajo"/>
          <p:cNvSpPr/>
          <p:nvPr/>
        </p:nvSpPr>
        <p:spPr>
          <a:xfrm>
            <a:off x="7232958" y="5223273"/>
            <a:ext cx="134937" cy="241697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0" name="42 Flecha arriba y abajo"/>
          <p:cNvSpPr/>
          <p:nvPr/>
        </p:nvSpPr>
        <p:spPr>
          <a:xfrm>
            <a:off x="9490085" y="5225552"/>
            <a:ext cx="134937" cy="241697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1" name="42 Flecha arriba y abajo"/>
          <p:cNvSpPr/>
          <p:nvPr/>
        </p:nvSpPr>
        <p:spPr>
          <a:xfrm>
            <a:off x="10134685" y="5223273"/>
            <a:ext cx="134937" cy="241697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416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5744" r="8582" b="8453"/>
          <a:stretch/>
        </p:blipFill>
        <p:spPr>
          <a:xfrm>
            <a:off x="2512542" y="1086366"/>
            <a:ext cx="8583826" cy="45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7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CuadroTexto"/>
          <p:cNvSpPr txBox="1">
            <a:spLocks noChangeArrowheads="1"/>
          </p:cNvSpPr>
          <p:nvPr/>
        </p:nvSpPr>
        <p:spPr bwMode="auto">
          <a:xfrm>
            <a:off x="2745161" y="601136"/>
            <a:ext cx="801345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MX" altLang="es-MX" sz="30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Estructura simplificada de un proyecto P3e</a:t>
            </a:r>
          </a:p>
          <a:p>
            <a:pPr algn="ctr"/>
            <a:r>
              <a:rPr lang="es-MX" altLang="es-MX" sz="2000" b="1" i="1" dirty="0">
                <a:solidFill>
                  <a:schemeClr val="tx2">
                    <a:lumMod val="75000"/>
                  </a:schemeClr>
                </a:solidFill>
              </a:rPr>
              <a:t>Subsidio ordinario e ingresos propios</a:t>
            </a:r>
          </a:p>
        </p:txBody>
      </p:sp>
      <p:sp>
        <p:nvSpPr>
          <p:cNvPr id="6" name="4 Rectángulo redondeado"/>
          <p:cNvSpPr/>
          <p:nvPr/>
        </p:nvSpPr>
        <p:spPr>
          <a:xfrm>
            <a:off x="3507331" y="1621260"/>
            <a:ext cx="2232248" cy="399644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b="1" dirty="0">
                <a:solidFill>
                  <a:schemeClr val="tx1"/>
                </a:solidFill>
              </a:rPr>
              <a:t>Datos generales:</a:t>
            </a:r>
          </a:p>
          <a:p>
            <a:pPr lvl="1">
              <a:defRPr/>
            </a:pPr>
            <a:r>
              <a:rPr lang="es-MX" dirty="0">
                <a:solidFill>
                  <a:schemeClr val="tx1"/>
                </a:solidFill>
              </a:rPr>
              <a:t>Responsable:</a:t>
            </a:r>
          </a:p>
          <a:p>
            <a:pPr lvl="1">
              <a:defRPr/>
            </a:pPr>
            <a:r>
              <a:rPr lang="es-MX" dirty="0">
                <a:solidFill>
                  <a:schemeClr val="tx1"/>
                </a:solidFill>
              </a:rPr>
              <a:t>URG</a:t>
            </a:r>
          </a:p>
          <a:p>
            <a:pPr lvl="1">
              <a:defRPr/>
            </a:pPr>
            <a:r>
              <a:rPr lang="es-MX" dirty="0">
                <a:solidFill>
                  <a:schemeClr val="tx1"/>
                </a:solidFill>
              </a:rPr>
              <a:t>Objetivo General</a:t>
            </a:r>
          </a:p>
          <a:p>
            <a:pPr lvl="1">
              <a:defRPr/>
            </a:pPr>
            <a:r>
              <a:rPr lang="es-MX" dirty="0">
                <a:solidFill>
                  <a:schemeClr val="tx1"/>
                </a:solidFill>
              </a:rPr>
              <a:t>Justificación</a:t>
            </a:r>
          </a:p>
          <a:p>
            <a:pPr lvl="1">
              <a:defRPr/>
            </a:pPr>
            <a:r>
              <a:rPr lang="es-MX" dirty="0">
                <a:solidFill>
                  <a:schemeClr val="tx1"/>
                </a:solidFill>
              </a:rPr>
              <a:t>Fondo</a:t>
            </a:r>
          </a:p>
          <a:p>
            <a:pPr lvl="1">
              <a:defRPr/>
            </a:pPr>
            <a:r>
              <a:rPr lang="es-MX" dirty="0">
                <a:solidFill>
                  <a:schemeClr val="tx1"/>
                </a:solidFill>
              </a:rPr>
              <a:t>Duración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973002" y="1624237"/>
            <a:ext cx="1224136" cy="2160240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Objetivo Particular 1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973002" y="3982330"/>
            <a:ext cx="1224136" cy="405045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Objetivo Particular n</a:t>
            </a:r>
          </a:p>
        </p:txBody>
      </p:sp>
      <p:sp>
        <p:nvSpPr>
          <p:cNvPr id="10" name="40 Rectángulo redondeado"/>
          <p:cNvSpPr/>
          <p:nvPr/>
        </p:nvSpPr>
        <p:spPr>
          <a:xfrm>
            <a:off x="5933494" y="4825332"/>
            <a:ext cx="1226744" cy="191338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MX" sz="16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s-MX" sz="1600" b="1" dirty="0">
                <a:solidFill>
                  <a:schemeClr val="bg1">
                    <a:lumMod val="95000"/>
                  </a:schemeClr>
                </a:solidFill>
              </a:rPr>
              <a:t>Contrato 1</a:t>
            </a:r>
            <a:endParaRPr lang="es-MX" sz="1600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defRPr/>
            </a:pPr>
            <a:endParaRPr lang="es-MX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41 Rectángulo redondeado"/>
          <p:cNvSpPr/>
          <p:nvPr/>
        </p:nvSpPr>
        <p:spPr>
          <a:xfrm>
            <a:off x="5935534" y="5073407"/>
            <a:ext cx="1226744" cy="18322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1600" b="1" dirty="0">
                <a:solidFill>
                  <a:schemeClr val="bg1">
                    <a:lumMod val="95000"/>
                  </a:schemeClr>
                </a:solidFill>
              </a:rPr>
              <a:t>Contrato 2</a:t>
            </a:r>
            <a:endParaRPr lang="es-MX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42 Rectángulo redondeado"/>
          <p:cNvSpPr/>
          <p:nvPr/>
        </p:nvSpPr>
        <p:spPr>
          <a:xfrm>
            <a:off x="5933494" y="5321827"/>
            <a:ext cx="1226744" cy="18322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1600" b="1" dirty="0">
                <a:solidFill>
                  <a:schemeClr val="bg1">
                    <a:lumMod val="95000"/>
                  </a:schemeClr>
                </a:solidFill>
              </a:rPr>
              <a:t>Contrato n</a:t>
            </a:r>
            <a:endParaRPr lang="es-MX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26 Rectángulo redondeado"/>
          <p:cNvSpPr/>
          <p:nvPr/>
        </p:nvSpPr>
        <p:spPr>
          <a:xfrm>
            <a:off x="7488966" y="1621260"/>
            <a:ext cx="3508548" cy="432048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</a:rPr>
              <a:t>Alineación PDI, PER y Dimensiones transversales</a:t>
            </a:r>
          </a:p>
        </p:txBody>
      </p:sp>
      <p:sp>
        <p:nvSpPr>
          <p:cNvPr id="14" name="9 Rectángulo redondeado"/>
          <p:cNvSpPr/>
          <p:nvPr/>
        </p:nvSpPr>
        <p:spPr>
          <a:xfrm>
            <a:off x="7488966" y="2134086"/>
            <a:ext cx="3508548" cy="221709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Indicador 1  Valor inicial,  Valor Meta</a:t>
            </a:r>
          </a:p>
        </p:txBody>
      </p:sp>
      <p:sp>
        <p:nvSpPr>
          <p:cNvPr id="15" name="34 Rectángulo redondeado"/>
          <p:cNvSpPr/>
          <p:nvPr/>
        </p:nvSpPr>
        <p:spPr>
          <a:xfrm>
            <a:off x="7488966" y="2414608"/>
            <a:ext cx="3508548" cy="221709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Indicador 2 Valor inicial,  Valor Meta</a:t>
            </a:r>
          </a:p>
        </p:txBody>
      </p:sp>
      <p:sp>
        <p:nvSpPr>
          <p:cNvPr id="16" name="35 Rectángulo redondeado"/>
          <p:cNvSpPr/>
          <p:nvPr/>
        </p:nvSpPr>
        <p:spPr>
          <a:xfrm>
            <a:off x="7488966" y="2704357"/>
            <a:ext cx="3508548" cy="221709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Indicador n Valor inicial,  Valor Meta</a:t>
            </a:r>
          </a:p>
        </p:txBody>
      </p:sp>
      <p:sp>
        <p:nvSpPr>
          <p:cNvPr id="17" name="36 Rectángulo redondeado"/>
          <p:cNvSpPr/>
          <p:nvPr/>
        </p:nvSpPr>
        <p:spPr>
          <a:xfrm>
            <a:off x="7522688" y="3146279"/>
            <a:ext cx="3474825" cy="221709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Partida 1, monto</a:t>
            </a:r>
          </a:p>
        </p:txBody>
      </p:sp>
      <p:sp>
        <p:nvSpPr>
          <p:cNvPr id="18" name="37 Rectángulo redondeado"/>
          <p:cNvSpPr/>
          <p:nvPr/>
        </p:nvSpPr>
        <p:spPr>
          <a:xfrm>
            <a:off x="7522687" y="3420471"/>
            <a:ext cx="3474825" cy="221709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Partida 2, monto</a:t>
            </a:r>
          </a:p>
        </p:txBody>
      </p:sp>
      <p:sp>
        <p:nvSpPr>
          <p:cNvPr id="19" name="38 Rectángulo redondeado"/>
          <p:cNvSpPr/>
          <p:nvPr/>
        </p:nvSpPr>
        <p:spPr>
          <a:xfrm>
            <a:off x="7522686" y="3694663"/>
            <a:ext cx="3474825" cy="221709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Partida n, monto</a:t>
            </a:r>
          </a:p>
        </p:txBody>
      </p:sp>
      <p:sp>
        <p:nvSpPr>
          <p:cNvPr id="20" name="39 Rectángulo"/>
          <p:cNvSpPr/>
          <p:nvPr/>
        </p:nvSpPr>
        <p:spPr>
          <a:xfrm>
            <a:off x="7522686" y="3982562"/>
            <a:ext cx="3474825" cy="404813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114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915" t="24327" r="27252" b="28294"/>
          <a:stretch/>
        </p:blipFill>
        <p:spPr>
          <a:xfrm>
            <a:off x="5003522" y="1201499"/>
            <a:ext cx="5823388" cy="3996444"/>
          </a:xfrm>
          <a:prstGeom prst="rect">
            <a:avLst/>
          </a:prstGeom>
        </p:spPr>
      </p:pic>
      <p:sp>
        <p:nvSpPr>
          <p:cNvPr id="5" name="18 Rectángulo redondeado"/>
          <p:cNvSpPr/>
          <p:nvPr/>
        </p:nvSpPr>
        <p:spPr>
          <a:xfrm>
            <a:off x="2861891" y="1201499"/>
            <a:ext cx="2232248" cy="399644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b="1" dirty="0">
                <a:solidFill>
                  <a:schemeClr val="tx1"/>
                </a:solidFill>
              </a:rPr>
              <a:t>Datos generales:</a:t>
            </a:r>
          </a:p>
          <a:p>
            <a:pPr lvl="1">
              <a:defRPr/>
            </a:pPr>
            <a:r>
              <a:rPr lang="es-MX" dirty="0">
                <a:solidFill>
                  <a:schemeClr val="tx1"/>
                </a:solidFill>
              </a:rPr>
              <a:t>Responsable:</a:t>
            </a:r>
          </a:p>
          <a:p>
            <a:pPr lvl="1">
              <a:defRPr/>
            </a:pPr>
            <a:r>
              <a:rPr lang="es-MX" dirty="0">
                <a:solidFill>
                  <a:schemeClr val="tx1"/>
                </a:solidFill>
              </a:rPr>
              <a:t>URG</a:t>
            </a:r>
          </a:p>
          <a:p>
            <a:pPr lvl="1">
              <a:defRPr/>
            </a:pPr>
            <a:r>
              <a:rPr lang="es-MX" dirty="0">
                <a:solidFill>
                  <a:schemeClr val="tx1"/>
                </a:solidFill>
              </a:rPr>
              <a:t>Objetivo General</a:t>
            </a:r>
          </a:p>
          <a:p>
            <a:pPr lvl="1">
              <a:defRPr/>
            </a:pPr>
            <a:r>
              <a:rPr lang="es-MX" dirty="0">
                <a:solidFill>
                  <a:schemeClr val="tx1"/>
                </a:solidFill>
              </a:rPr>
              <a:t>Justificación</a:t>
            </a:r>
          </a:p>
          <a:p>
            <a:pPr lvl="1">
              <a:defRPr/>
            </a:pPr>
            <a:r>
              <a:rPr lang="es-MX" dirty="0">
                <a:solidFill>
                  <a:schemeClr val="tx1"/>
                </a:solidFill>
              </a:rPr>
              <a:t>Fondo</a:t>
            </a:r>
          </a:p>
          <a:p>
            <a:pPr lvl="1">
              <a:defRPr/>
            </a:pPr>
            <a:r>
              <a:rPr lang="es-MX" dirty="0">
                <a:solidFill>
                  <a:schemeClr val="tx1"/>
                </a:solidFill>
              </a:rPr>
              <a:t>Duración</a:t>
            </a:r>
          </a:p>
        </p:txBody>
      </p:sp>
    </p:spTree>
    <p:extLst>
      <p:ext uri="{BB962C8B-B14F-4D97-AF65-F5344CB8AC3E}">
        <p14:creationId xmlns:p14="http://schemas.microsoft.com/office/powerpoint/2010/main" val="414676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937" t="24523" r="27279" b="28925"/>
          <a:stretch/>
        </p:blipFill>
        <p:spPr>
          <a:xfrm>
            <a:off x="2168236" y="1260389"/>
            <a:ext cx="5929559" cy="4003589"/>
          </a:xfrm>
          <a:prstGeom prst="rect">
            <a:avLst/>
          </a:prstGeom>
        </p:spPr>
      </p:pic>
      <p:sp>
        <p:nvSpPr>
          <p:cNvPr id="5" name="20 Rectángulo"/>
          <p:cNvSpPr/>
          <p:nvPr/>
        </p:nvSpPr>
        <p:spPr>
          <a:xfrm>
            <a:off x="4304686" y="2520778"/>
            <a:ext cx="6552784" cy="25920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b="1" dirty="0">
                <a:solidFill>
                  <a:schemeClr val="tx1"/>
                </a:solidFill>
              </a:rPr>
              <a:t>Objetivo general</a:t>
            </a:r>
            <a:r>
              <a:rPr lang="es-ES_tradnl" sz="3200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endParaRPr lang="es-ES_tradnl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_tradnl" sz="2400" dirty="0">
                <a:solidFill>
                  <a:schemeClr val="tx1"/>
                </a:solidFill>
              </a:rPr>
              <a:t>La descripción cualitativa de lo que se pretende lograr a través de la realización del proyecto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11294492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148</TotalTime>
  <Words>933</Words>
  <Application>Microsoft Office PowerPoint</Application>
  <PresentationFormat>Panorámica</PresentationFormat>
  <Paragraphs>260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Helvetica</vt:lpstr>
      <vt:lpstr>Times New Roman</vt:lpstr>
      <vt:lpstr>Wingdings</vt:lpstr>
      <vt:lpstr>Wingdings 3</vt:lpstr>
      <vt:lpstr>Espiral</vt:lpstr>
      <vt:lpstr>GUÍA: ELABORACIÓN P3E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GUÍA: ELABORACIÓN P3E</dc:title>
  <dc:creator>Arechiga Guzmán, Yesenia</dc:creator>
  <cp:lastModifiedBy>Arechiga Guzmán, Yesenia</cp:lastModifiedBy>
  <cp:revision>20</cp:revision>
  <dcterms:created xsi:type="dcterms:W3CDTF">2017-06-22T18:15:23Z</dcterms:created>
  <dcterms:modified xsi:type="dcterms:W3CDTF">2017-06-22T20:44:04Z</dcterms:modified>
</cp:coreProperties>
</file>